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9" r:id="rId2"/>
    <p:sldId id="374" r:id="rId3"/>
    <p:sldId id="375" r:id="rId4"/>
    <p:sldId id="376" r:id="rId5"/>
    <p:sldId id="377" r:id="rId6"/>
    <p:sldId id="386" r:id="rId7"/>
    <p:sldId id="387" r:id="rId8"/>
    <p:sldId id="388" r:id="rId9"/>
    <p:sldId id="379" r:id="rId10"/>
    <p:sldId id="389" r:id="rId11"/>
    <p:sldId id="390" r:id="rId12"/>
    <p:sldId id="391" r:id="rId13"/>
    <p:sldId id="378" r:id="rId14"/>
    <p:sldId id="392" r:id="rId15"/>
    <p:sldId id="393" r:id="rId16"/>
    <p:sldId id="394" r:id="rId17"/>
    <p:sldId id="395" r:id="rId18"/>
    <p:sldId id="261" r:id="rId19"/>
    <p:sldId id="263" r:id="rId20"/>
    <p:sldId id="269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0856"/>
    <a:srgbClr val="E50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47"/>
  </p:normalViewPr>
  <p:slideViewPr>
    <p:cSldViewPr snapToGrid="0" snapToObjects="1" showGuides="1">
      <p:cViewPr varScale="1">
        <p:scale>
          <a:sx n="127" d="100"/>
          <a:sy n="127" d="100"/>
        </p:scale>
        <p:origin x="53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4">
            <a:extLst>
              <a:ext uri="{FF2B5EF4-FFF2-40B4-BE49-F238E27FC236}">
                <a16:creationId xmlns:a16="http://schemas.microsoft.com/office/drawing/2014/main" id="{3E43DDCB-339E-4C3A-9E9E-C22943510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34507" y="1152437"/>
            <a:ext cx="5313453" cy="3382701"/>
          </a:xfrm>
          <a:prstGeom prst="rect">
            <a:avLst/>
          </a:prstGeom>
        </p:spPr>
      </p:pic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FDED8E11-341A-45D2-85B1-F7C4DB532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3235" y="5095875"/>
            <a:ext cx="10452100" cy="1009650"/>
          </a:xfrm>
        </p:spPr>
        <p:txBody>
          <a:bodyPr>
            <a:normAutofit/>
          </a:bodyPr>
          <a:lstStyle>
            <a:lvl1pPr marL="0" indent="0">
              <a:buNone/>
              <a:defRPr lang="en-GB" sz="2475" b="0" i="0" u="none" strike="noStrike" cap="all" spc="0" baseline="0" dirty="0">
                <a:ln>
                  <a:noFill/>
                </a:ln>
                <a:solidFill>
                  <a:srgbClr val="000000"/>
                </a:solidFill>
                <a:uFillTx/>
                <a:latin typeface="Avenir Next Condensed Medium" panose="020B0606020202020204" pitchFamily="34" charset="0"/>
                <a:ea typeface="Avenir Next Condensed Medium" panose="020B0606020202020204" pitchFamily="34" charset="0"/>
                <a:cs typeface="Avenir Next Condensed Medium" panose="020B0606020202020204" pitchFamily="34" charset="0"/>
                <a:sym typeface="Avenir Next Condensed Medium"/>
              </a:defRPr>
            </a:lvl1pPr>
          </a:lstStyle>
          <a:p>
            <a:pPr lvl="0"/>
            <a:r>
              <a:rPr lang="nl-NL" dirty="0"/>
              <a:t>VOORBEELD VAN EEN ONDERTITEL</a:t>
            </a:r>
            <a:endParaRPr lang="en-GB" dirty="0"/>
          </a:p>
        </p:txBody>
      </p:sp>
      <p:sp>
        <p:nvSpPr>
          <p:cNvPr id="34" name="Tijdelijke aanduiding voor tekst 33">
            <a:extLst>
              <a:ext uri="{FF2B5EF4-FFF2-40B4-BE49-F238E27FC236}">
                <a16:creationId xmlns:a16="http://schemas.microsoft.com/office/drawing/2014/main" id="{D9C3A310-643B-4139-9F62-77D0667471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93233" y="1196300"/>
            <a:ext cx="10458803" cy="588915"/>
          </a:xfrm>
        </p:spPr>
        <p:txBody>
          <a:bodyPr anchor="b">
            <a:noAutofit/>
          </a:bodyPr>
          <a:lstStyle>
            <a:lvl1pPr marL="0" indent="0">
              <a:buNone/>
              <a:defRPr lang="nl-NL" sz="1846" b="0" kern="1200" cap="all" baseline="0" dirty="0" smtClean="0">
                <a:solidFill>
                  <a:schemeClr val="tx2"/>
                </a:solidFill>
                <a:latin typeface="Avenir Next Condensed Medium" panose="020B0606020202020204" pitchFamily="34" charset="0"/>
                <a:ea typeface="Avenir Next Condensed Medium" panose="020B0606020202020204" pitchFamily="34" charset="0"/>
                <a:cs typeface="Avenir Next Condensed Medium" panose="020B0606020202020204" pitchFamily="34" charset="0"/>
                <a:sym typeface="Avenir Next Condensed Demi Bold"/>
              </a:defRPr>
            </a:lvl1pPr>
          </a:lstStyle>
          <a:p>
            <a:pPr lvl="0"/>
            <a:r>
              <a:rPr lang="nl-NL" dirty="0"/>
              <a:t>NAAM OPLEIDING/FACULTEIT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3983EC9-36B1-B744-A87D-1AA0BEB38B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34" y="2214000"/>
            <a:ext cx="10452100" cy="2808000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6750" b="1" cap="all" baseline="0">
                <a:latin typeface="Avenir Next Condensed Medium" panose="020B0606020202020204" pitchFamily="34" charset="0"/>
              </a:defRPr>
            </a:lvl1pPr>
          </a:lstStyle>
          <a:p>
            <a:r>
              <a:rPr lang="nl-NL" dirty="0"/>
              <a:t>Titel van de presentatie_</a:t>
            </a:r>
          </a:p>
        </p:txBody>
      </p:sp>
    </p:spTree>
    <p:extLst>
      <p:ext uri="{BB962C8B-B14F-4D97-AF65-F5344CB8AC3E}">
        <p14:creationId xmlns:p14="http://schemas.microsoft.com/office/powerpoint/2010/main" val="3585006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D13B7015-BB4D-A84E-84E4-520C33B85D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6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155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6">
            <a:extLst>
              <a:ext uri="{FF2B5EF4-FFF2-40B4-BE49-F238E27FC236}">
                <a16:creationId xmlns:a16="http://schemas.microsoft.com/office/drawing/2014/main" id="{24158585-8C9B-2444-8413-2968F1CB97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7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5257800" cy="42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674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260C8E6A-14DF-4CBC-B795-FDA284EC47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53203" y="1917701"/>
            <a:ext cx="4800600" cy="4248000"/>
          </a:xfrm>
        </p:spPr>
        <p:txBody>
          <a:bodyPr>
            <a:normAutofit/>
          </a:bodyPr>
          <a:lstStyle>
            <a:lvl1pPr marL="0" indent="0">
              <a:buNone/>
              <a:defRPr sz="127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70688633-6D41-064D-B005-BBA9338D0D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8" name="Tijdelijke aanduiding voor tekst 2"/>
          <p:cNvSpPr>
            <a:spLocks noGrp="1"/>
          </p:cNvSpPr>
          <p:nvPr>
            <p:ph type="body" sz="quarter" idx="12"/>
          </p:nvPr>
        </p:nvSpPr>
        <p:spPr>
          <a:xfrm>
            <a:off x="838200" y="1926000"/>
            <a:ext cx="5257800" cy="424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1361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bbe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tekst 4">
            <a:extLst>
              <a:ext uri="{FF2B5EF4-FFF2-40B4-BE49-F238E27FC236}">
                <a16:creationId xmlns:a16="http://schemas.microsoft.com/office/drawing/2014/main" id="{4B8653B3-70AE-4E3E-9A4D-3EAF4B4F4A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53200" y="1778435"/>
            <a:ext cx="4800600" cy="413103"/>
          </a:xfrm>
        </p:spPr>
        <p:txBody>
          <a:bodyPr anchor="ctr">
            <a:no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nl-NL" dirty="0"/>
              <a:t>Klik voor </a:t>
            </a:r>
            <a:r>
              <a:rPr lang="nl-NL" dirty="0" err="1"/>
              <a:t>subkop</a:t>
            </a:r>
            <a:endParaRPr lang="en-GB" dirty="0"/>
          </a:p>
        </p:txBody>
      </p:sp>
      <p:sp>
        <p:nvSpPr>
          <p:cNvPr id="10" name="Tijdelijke aanduiding voor tekst 4">
            <a:extLst>
              <a:ext uri="{FF2B5EF4-FFF2-40B4-BE49-F238E27FC236}">
                <a16:creationId xmlns:a16="http://schemas.microsoft.com/office/drawing/2014/main" id="{60C7571E-BBB1-4DDF-9329-A0C028CAE8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1778435"/>
            <a:ext cx="4800600" cy="413103"/>
          </a:xfrm>
        </p:spPr>
        <p:txBody>
          <a:bodyPr anchor="ctr">
            <a:noAutofit/>
          </a:bodyPr>
          <a:lstStyle>
            <a:lvl1pPr marL="0" indent="0">
              <a:buNone/>
              <a:defRPr sz="2000" b="1"/>
            </a:lvl1pPr>
          </a:lstStyle>
          <a:p>
            <a:pPr lvl="0"/>
            <a:r>
              <a:rPr lang="nl-NL" dirty="0"/>
              <a:t>Klik voor </a:t>
            </a:r>
            <a:r>
              <a:rPr lang="nl-NL" dirty="0" err="1"/>
              <a:t>subkop</a:t>
            </a:r>
            <a:endParaRPr lang="en-GB" dirty="0"/>
          </a:p>
        </p:txBody>
      </p:sp>
      <p:sp>
        <p:nvSpPr>
          <p:cNvPr id="8" name="Titel 6">
            <a:extLst>
              <a:ext uri="{FF2B5EF4-FFF2-40B4-BE49-F238E27FC236}">
                <a16:creationId xmlns:a16="http://schemas.microsoft.com/office/drawing/2014/main" id="{AB6897B6-1B30-8840-AEF5-653E3015C3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1325563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ONDERWERP / titel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8"/>
          </p:nvPr>
        </p:nvSpPr>
        <p:spPr>
          <a:xfrm>
            <a:off x="838200" y="2286000"/>
            <a:ext cx="4800600" cy="3905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  <p:sp>
        <p:nvSpPr>
          <p:cNvPr id="12" name="Tijdelijke aanduiding voor tekst 4"/>
          <p:cNvSpPr>
            <a:spLocks noGrp="1"/>
          </p:cNvSpPr>
          <p:nvPr>
            <p:ph type="body" sz="quarter" idx="19"/>
          </p:nvPr>
        </p:nvSpPr>
        <p:spPr>
          <a:xfrm>
            <a:off x="6553200" y="2286000"/>
            <a:ext cx="4800600" cy="39052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301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hthoek">
            <a:extLst>
              <a:ext uri="{FF2B5EF4-FFF2-40B4-BE49-F238E27FC236}">
                <a16:creationId xmlns:a16="http://schemas.microsoft.com/office/drawing/2014/main" id="{2F35E840-7D0C-489A-B88C-9B5B6A358F43}"/>
              </a:ext>
            </a:extLst>
          </p:cNvPr>
          <p:cNvSpPr/>
          <p:nvPr/>
        </p:nvSpPr>
        <p:spPr>
          <a:xfrm>
            <a:off x="3149600" y="733425"/>
            <a:ext cx="5892800" cy="539115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400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7E150451-5081-475D-A7BF-2CE6F5C377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40216" y="5429602"/>
            <a:ext cx="4910667" cy="493713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NAAM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0DA6865-FA7E-094E-A575-DAADE998A2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40216" y="1628775"/>
            <a:ext cx="4910667" cy="36004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 cap="all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‘QUOTE’</a:t>
            </a:r>
          </a:p>
        </p:txBody>
      </p:sp>
      <p:pic>
        <p:nvPicPr>
          <p:cNvPr id="6" name="Afbeelding 2">
            <a:extLst>
              <a:ext uri="{FF2B5EF4-FFF2-40B4-BE49-F238E27FC236}">
                <a16:creationId xmlns:a16="http://schemas.microsoft.com/office/drawing/2014/main" id="{FFDA8079-95BD-45E3-8313-ABF6A59ED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44574" y="601590"/>
            <a:ext cx="355939" cy="29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52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BE6917-89F7-48C5-A271-631CE8C0D5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9"/>
            <a:ext cx="10515600" cy="955672"/>
          </a:xfrm>
        </p:spPr>
        <p:txBody>
          <a:bodyPr anchor="b">
            <a:normAutofit/>
          </a:bodyPr>
          <a:lstStyle>
            <a:lvl1pPr>
              <a:defRPr lang="en-GB" sz="3200" b="0" kern="1200" dirty="0" smtClean="0">
                <a:solidFill>
                  <a:srgbClr val="E50856"/>
                </a:solidFill>
                <a:latin typeface="Avenir Next Condensed"/>
                <a:ea typeface="Avenir Next Condensed"/>
                <a:cs typeface="Arial" panose="020B0604020202020204" pitchFamily="34" charset="0"/>
                <a:sym typeface="Avenir Next Condensed Demi Bold"/>
              </a:defRPr>
            </a:lvl1pPr>
          </a:lstStyle>
          <a:p>
            <a:pPr marL="0" lvl="0" indent="0" algn="l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</a:pPr>
            <a:r>
              <a:rPr lang="nl-NL"/>
              <a:t>VOORBEELD VAN EEN ONDERWERP</a:t>
            </a:r>
            <a:endParaRPr lang="en-GB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4D8162-1AA2-4B35-BEA6-C78FDA7F8A3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440873"/>
            <a:ext cx="10515599" cy="4736090"/>
          </a:xfrm>
        </p:spPr>
        <p:txBody>
          <a:bodyPr>
            <a:normAutofit/>
          </a:bodyPr>
          <a:lstStyle>
            <a:lvl1pPr marL="0" indent="0">
              <a:buNone/>
              <a:defRPr sz="1700"/>
            </a:lvl1pPr>
          </a:lstStyle>
          <a:p>
            <a:pPr lvl="0"/>
            <a:r>
              <a:rPr lang="nl-NL" sz="1700"/>
              <a:t>Voorbeeldtekst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593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486190-F1D1-43BB-B712-AB7BE1C18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C46703-C372-4CCF-BBDB-349EF159E7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GB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2936B9B-9586-48DE-B845-C54BC129D8B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687" y="6227764"/>
            <a:ext cx="1359194" cy="58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7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514337" rtl="0" eaLnBrk="1" latinLnBrk="0" hangingPunct="1">
        <a:lnSpc>
          <a:spcPct val="90000"/>
        </a:lnSpc>
        <a:spcBef>
          <a:spcPct val="0"/>
        </a:spcBef>
        <a:buNone/>
        <a:defRPr lang="nl-NL" sz="3200" b="1" kern="1200" cap="all" baseline="0" dirty="0">
          <a:solidFill>
            <a:schemeClr val="tx2"/>
          </a:solidFill>
          <a:latin typeface="Avenir Next Condensed Medium" panose="020B0606020202020204" pitchFamily="34" charset="0"/>
          <a:ea typeface="+mj-ea"/>
          <a:cs typeface="Arial" panose="020B0604020202020204" pitchFamily="34" charset="0"/>
          <a:sym typeface="Avenir Next Condensed Demi Bold"/>
        </a:defRPr>
      </a:lvl1pPr>
    </p:titleStyle>
    <p:bodyStyle>
      <a:lvl1pPr marL="18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1pPr>
      <a:lvl2pPr marL="36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­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2pPr>
      <a:lvl3pPr marL="54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3pPr>
      <a:lvl4pPr marL="72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4pPr>
      <a:lvl5pPr marL="900000" indent="-180000" algn="l" defTabSz="51433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Arial" panose="020B0604020202020204" pitchFamily="34" charset="0"/>
        </a:defRPr>
      </a:lvl5pPr>
      <a:lvl6pPr marL="1414427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3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1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9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refactoring.guru/antipatterns/god-object" TargetMode="Externa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/>
          </a:bodyPr>
          <a:lstStyle/>
          <a:p>
            <a:r>
              <a:rPr lang="nl-NL" dirty="0" err="1"/>
              <a:t>Principles</a:t>
            </a:r>
            <a:r>
              <a:rPr lang="nl-NL" dirty="0"/>
              <a:t> &amp; PATTERNS – </a:t>
            </a:r>
            <a:r>
              <a:rPr lang="nl-NL" dirty="0" err="1"/>
              <a:t>Factory</a:t>
            </a:r>
            <a:r>
              <a:rPr lang="nl-NL" dirty="0"/>
              <a:t> </a:t>
            </a:r>
            <a:r>
              <a:rPr lang="nl-NL" dirty="0" err="1"/>
              <a:t>method</a:t>
            </a:r>
            <a:r>
              <a:rPr lang="nl-NL" dirty="0"/>
              <a:t>, adapter, </a:t>
            </a:r>
            <a:r>
              <a:rPr lang="nl-NL" dirty="0" err="1"/>
              <a:t>facade</a:t>
            </a:r>
            <a:r>
              <a:rPr lang="nl-NL" dirty="0"/>
              <a:t>, </a:t>
            </a:r>
            <a:r>
              <a:rPr lang="en-GB" dirty="0"/>
              <a:t>Program to an interface, Composition over inheritance, Law of Demeter </a:t>
            </a:r>
            <a:r>
              <a:rPr lang="en-GB" dirty="0" err="1"/>
              <a:t>en</a:t>
            </a:r>
            <a:r>
              <a:rPr lang="en-GB" dirty="0"/>
              <a:t> Dependency Inversion Principle</a:t>
            </a:r>
          </a:p>
          <a:p>
            <a:endParaRPr lang="en-GB" dirty="0"/>
          </a:p>
          <a:p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AIM – HBO-ICT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Software</a:t>
            </a:r>
          </a:p>
          <a:p>
            <a:r>
              <a:rPr lang="nl-NL" dirty="0"/>
              <a:t>Design </a:t>
            </a:r>
          </a:p>
        </p:txBody>
      </p:sp>
    </p:spTree>
    <p:extLst>
      <p:ext uri="{BB962C8B-B14F-4D97-AF65-F5344CB8AC3E}">
        <p14:creationId xmlns:p14="http://schemas.microsoft.com/office/powerpoint/2010/main" val="3073293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884C2-04B2-97FE-7066-BCEC7D53F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en-GB" dirty="0"/>
              <a:t>Classification of patterns</a:t>
            </a:r>
            <a:endParaRPr lang="nl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164C6-5AE4-1DB6-D630-BC349C94E9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r>
              <a:rPr lang="en-GB" b="1" dirty="0"/>
              <a:t>Behavioural</a:t>
            </a:r>
            <a:r>
              <a:rPr lang="en-GB" dirty="0"/>
              <a:t> patterns take care of effective communication and the assignment of responsibilities between objects.</a:t>
            </a:r>
            <a:endParaRPr lang="nl-NL" dirty="0"/>
          </a:p>
          <a:p>
            <a:r>
              <a:rPr lang="en-GB" b="1" dirty="0"/>
              <a:t>Structural</a:t>
            </a:r>
            <a:r>
              <a:rPr lang="en-GB" dirty="0"/>
              <a:t> patterns explain how to assemble objects and classes into larger structures, while keeping these structures flexible and efficient.</a:t>
            </a:r>
          </a:p>
          <a:p>
            <a:r>
              <a:rPr lang="en-GB" b="1" dirty="0"/>
              <a:t>Creational</a:t>
            </a:r>
            <a:r>
              <a:rPr lang="en-GB" dirty="0"/>
              <a:t> patterns provide object creation mechanisms that increase flexibility and reuse of existing code.</a:t>
            </a:r>
          </a:p>
        </p:txBody>
      </p:sp>
    </p:spTree>
    <p:extLst>
      <p:ext uri="{BB962C8B-B14F-4D97-AF65-F5344CB8AC3E}">
        <p14:creationId xmlns:p14="http://schemas.microsoft.com/office/powerpoint/2010/main" val="1930319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53544-A5A4-2CDD-2C8F-3C57C9C9F5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D735F1-1024-8820-62DE-58B13A9A6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err="1"/>
              <a:t>Strategy</a:t>
            </a:r>
            <a:endParaRPr lang="nl-NL" dirty="0"/>
          </a:p>
        </p:txBody>
      </p:sp>
      <p:sp>
        <p:nvSpPr>
          <p:cNvPr id="6" name="Explosion 1 5">
            <a:extLst>
              <a:ext uri="{FF2B5EF4-FFF2-40B4-BE49-F238E27FC236}">
                <a16:creationId xmlns:a16="http://schemas.microsoft.com/office/drawing/2014/main" id="{2CFBFC33-B3DE-FE26-AE01-13F29F299081}"/>
              </a:ext>
            </a:extLst>
          </p:cNvPr>
          <p:cNvSpPr/>
          <p:nvPr/>
        </p:nvSpPr>
        <p:spPr>
          <a:xfrm>
            <a:off x="9471992" y="646043"/>
            <a:ext cx="2623930" cy="1431235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Behavioural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0514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92A27-E0DE-EE0B-9388-BEFCB8BCF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DA400-271B-BF7C-DE39-07569D6272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6E776E-B391-668A-7B26-4BE3CD4AFA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state</a:t>
            </a:r>
          </a:p>
        </p:txBody>
      </p:sp>
      <p:sp>
        <p:nvSpPr>
          <p:cNvPr id="2" name="Explosion 1 1">
            <a:extLst>
              <a:ext uri="{FF2B5EF4-FFF2-40B4-BE49-F238E27FC236}">
                <a16:creationId xmlns:a16="http://schemas.microsoft.com/office/drawing/2014/main" id="{474E51D5-6C70-132B-090D-D06CB9875382}"/>
              </a:ext>
            </a:extLst>
          </p:cNvPr>
          <p:cNvSpPr/>
          <p:nvPr/>
        </p:nvSpPr>
        <p:spPr>
          <a:xfrm>
            <a:off x="9471992" y="646043"/>
            <a:ext cx="2623930" cy="1431235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Behavioural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17451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3733A-A995-56AD-5891-F505CC821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1B607-A0C1-EFE3-D21B-E4C25F015E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5C7552-8F7A-6FFC-5381-8EFF3968DD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adapter</a:t>
            </a:r>
          </a:p>
        </p:txBody>
      </p:sp>
      <p:sp>
        <p:nvSpPr>
          <p:cNvPr id="2" name="Explosion 1 1">
            <a:extLst>
              <a:ext uri="{FF2B5EF4-FFF2-40B4-BE49-F238E27FC236}">
                <a16:creationId xmlns:a16="http://schemas.microsoft.com/office/drawing/2014/main" id="{4E19F4C5-F345-72C6-0F53-CD9AC5733CAC}"/>
              </a:ext>
            </a:extLst>
          </p:cNvPr>
          <p:cNvSpPr/>
          <p:nvPr/>
        </p:nvSpPr>
        <p:spPr>
          <a:xfrm>
            <a:off x="9471992" y="646043"/>
            <a:ext cx="2623930" cy="1431235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Structural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30298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A0BB2D3-A827-D2B9-1F23-E5C4C3AD4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Adapter – </a:t>
            </a:r>
            <a:r>
              <a:rPr lang="nl-NL" dirty="0" err="1"/>
              <a:t>intent</a:t>
            </a:r>
            <a:r>
              <a:rPr lang="nl-NL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07C390-43AD-F411-312F-FCFB4C703FC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 err="1"/>
              <a:t>Problem</a:t>
            </a:r>
            <a:endParaRPr lang="nl-NL" dirty="0"/>
          </a:p>
          <a:p>
            <a:pPr lvl="1"/>
            <a:r>
              <a:rPr lang="en-US" dirty="0"/>
              <a:t>A client class expects a certain interface for a method, but the providing component or class uses a different interface that is unchangeable.</a:t>
            </a:r>
          </a:p>
          <a:p>
            <a:r>
              <a:rPr lang="en-US" dirty="0"/>
              <a:t>Solution</a:t>
            </a:r>
          </a:p>
          <a:p>
            <a:pPr lvl="1"/>
            <a:r>
              <a:rPr lang="en-US" dirty="0"/>
              <a:t>Add an extra class that serves as an adapter between the client and the providing component or class. </a:t>
            </a:r>
          </a:p>
          <a:p>
            <a:r>
              <a:rPr lang="en-GB" dirty="0"/>
              <a:t>Intent</a:t>
            </a:r>
          </a:p>
          <a:p>
            <a:pPr lvl="1"/>
            <a:r>
              <a:rPr lang="en-GB" dirty="0"/>
              <a:t>Allow objects with incompatible interfaces to collaborate.</a:t>
            </a:r>
            <a:endParaRPr lang="nl-NL" dirty="0"/>
          </a:p>
        </p:txBody>
      </p:sp>
      <p:pic>
        <p:nvPicPr>
          <p:cNvPr id="1026" name="Picture 2" descr="Adapter design pattern">
            <a:extLst>
              <a:ext uri="{FF2B5EF4-FFF2-40B4-BE49-F238E27FC236}">
                <a16:creationId xmlns:a16="http://schemas.microsoft.com/office/drawing/2014/main" id="{F3D9A1EC-89B3-3337-4517-F5130A45E3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004" y="1332283"/>
            <a:ext cx="4868796" cy="30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Explosion 1 8">
            <a:extLst>
              <a:ext uri="{FF2B5EF4-FFF2-40B4-BE49-F238E27FC236}">
                <a16:creationId xmlns:a16="http://schemas.microsoft.com/office/drawing/2014/main" id="{EBDF0271-E854-7606-D0A2-F9175908EB4D}"/>
              </a:ext>
            </a:extLst>
          </p:cNvPr>
          <p:cNvSpPr/>
          <p:nvPr/>
        </p:nvSpPr>
        <p:spPr>
          <a:xfrm>
            <a:off x="10330249" y="227012"/>
            <a:ext cx="1594022" cy="914400"/>
          </a:xfrm>
          <a:prstGeom prst="irregularSeal1">
            <a:avLst/>
          </a:prstGeom>
          <a:solidFill>
            <a:srgbClr val="E5005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Demo</a:t>
            </a:r>
          </a:p>
        </p:txBody>
      </p:sp>
      <p:pic>
        <p:nvPicPr>
          <p:cNvPr id="2050" name="Picture 2" descr="Plugable USB 3.1 Type-C to HDMI 2.0 Adapter - Plugable Technologies">
            <a:extLst>
              <a:ext uri="{FF2B5EF4-FFF2-40B4-BE49-F238E27FC236}">
                <a16:creationId xmlns:a16="http://schemas.microsoft.com/office/drawing/2014/main" id="{3A50BEF7-1B36-2BDD-0759-87D8F7EC2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004" y="4108081"/>
            <a:ext cx="2658996" cy="265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975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diagram of a computer&#10;&#10;Description automatically generated">
            <a:extLst>
              <a:ext uri="{FF2B5EF4-FFF2-40B4-BE49-F238E27FC236}">
                <a16:creationId xmlns:a16="http://schemas.microsoft.com/office/drawing/2014/main" id="{A9793DFD-2DAF-C21D-25B3-4008D66C705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270" t="195" r="949" b="-195"/>
          <a:stretch/>
        </p:blipFill>
        <p:spPr>
          <a:xfrm>
            <a:off x="6505729" y="1926000"/>
            <a:ext cx="5507914" cy="3321861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19061C9-9980-FF27-763E-2E75D7BD3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Adapter – applicability </a:t>
            </a:r>
            <a:endParaRPr lang="nl-NL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502AC-3A39-02D7-174C-108CA78442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GB" dirty="0"/>
              <a:t>Use the Adapter class when you want to use some existing class, but its interface isn’t compatible with the rest of your code.</a:t>
            </a:r>
          </a:p>
          <a:p>
            <a:r>
              <a:rPr lang="en-GB" dirty="0"/>
              <a:t>Use the Adapter pattern when you want to reuse several existing subclasses that lack some common functionality that can’t be added to the superclass.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9262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F6AB112-4587-F88D-3627-576A53903E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7D38E1-89F0-7B65-A29C-E5DD6D5F18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Pro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3A2CCC9-BDD1-3AD5-C932-43BA1E297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 dirty="0"/>
              <a:t>Adapter – pros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cons</a:t>
            </a:r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A4C7B7-B253-B601-31D7-5A06233D4A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2286000"/>
            <a:ext cx="4800600" cy="3905250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Single Responsibility Principle. You can separate the interface or data conversion code from the primary business logic of the program.</a:t>
            </a:r>
          </a:p>
          <a:p>
            <a:r>
              <a:rPr lang="en-GB" dirty="0"/>
              <a:t>Open/Closed Principle. You can introduce new types of adapters into the program without breaking the existing client code, as long as they work with the adapters through the client interface.</a:t>
            </a:r>
          </a:p>
          <a:p>
            <a:r>
              <a:rPr lang="en-GB" dirty="0"/>
              <a:t>Adheres to Composition over Inheritance</a:t>
            </a:r>
            <a:r>
              <a:rPr lang="nl-NL" dirty="0"/>
              <a:t> </a:t>
            </a:r>
            <a:r>
              <a:rPr lang="nl-NL" dirty="0" err="1"/>
              <a:t>and</a:t>
            </a:r>
            <a:r>
              <a:rPr lang="nl-NL" dirty="0"/>
              <a:t> Program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an</a:t>
            </a:r>
            <a:r>
              <a:rPr lang="nl-NL" dirty="0"/>
              <a:t> Interface</a:t>
            </a:r>
            <a:endParaRPr lang="en-GB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507195-D8BB-3FE6-43A8-621216C143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53200" y="2286000"/>
            <a:ext cx="4800600" cy="3905250"/>
          </a:xfrm>
        </p:spPr>
        <p:txBody>
          <a:bodyPr/>
          <a:lstStyle/>
          <a:p>
            <a:r>
              <a:rPr lang="en-GB" dirty="0"/>
              <a:t>The overall complexity of the code increases because you need to introduce a set of new interfaces and classes. Sometimes it’s simpler just to change the service class so that it matches the rest of your code.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21998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1AAE7-D5AE-63AB-45B9-6EDC7067D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8D4BA-A342-D46D-4099-4592462455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5AAB0A-2E00-1425-5F2C-1B21968A3D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/>
              <a:t>FACADE</a:t>
            </a:r>
          </a:p>
        </p:txBody>
      </p:sp>
      <p:sp>
        <p:nvSpPr>
          <p:cNvPr id="2" name="Explosion 1 1">
            <a:extLst>
              <a:ext uri="{FF2B5EF4-FFF2-40B4-BE49-F238E27FC236}">
                <a16:creationId xmlns:a16="http://schemas.microsoft.com/office/drawing/2014/main" id="{8E2BD0CE-B2A5-42A3-211D-97188EA336CD}"/>
              </a:ext>
            </a:extLst>
          </p:cNvPr>
          <p:cNvSpPr/>
          <p:nvPr/>
        </p:nvSpPr>
        <p:spPr>
          <a:xfrm>
            <a:off x="9471992" y="646043"/>
            <a:ext cx="2623930" cy="1431235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Structural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7302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C03DC3-BF8C-72F9-D5E6-7B9346F29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 dirty="0" err="1"/>
              <a:t>Facade</a:t>
            </a:r>
            <a:r>
              <a:rPr lang="nl-NL" dirty="0"/>
              <a:t> – </a:t>
            </a:r>
            <a:r>
              <a:rPr lang="nl-NL" dirty="0" err="1"/>
              <a:t>intent</a:t>
            </a:r>
            <a:r>
              <a:rPr lang="nl-NL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DA40B7-A526-D087-ACF4-F0A72AE72E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7582319" cy="4248000"/>
          </a:xfrm>
        </p:spPr>
        <p:txBody>
          <a:bodyPr>
            <a:normAutofit fontScale="92500"/>
          </a:bodyPr>
          <a:lstStyle/>
          <a:p>
            <a:r>
              <a:rPr lang="nl-NL" dirty="0" err="1"/>
              <a:t>Problem</a:t>
            </a:r>
            <a:endParaRPr lang="nl-NL" dirty="0"/>
          </a:p>
          <a:p>
            <a:pPr lvl="1"/>
            <a:r>
              <a:rPr lang="en-GB" dirty="0"/>
              <a:t>A subsystem is hard to use due to a complex interface.</a:t>
            </a:r>
          </a:p>
          <a:p>
            <a:pPr lvl="1"/>
            <a:r>
              <a:rPr lang="en-GB" dirty="0"/>
              <a:t>A class has is tightly coupled to a subsystem.</a:t>
            </a:r>
            <a:endParaRPr lang="nl-NL" dirty="0"/>
          </a:p>
          <a:p>
            <a:r>
              <a:rPr lang="nl-NL" dirty="0"/>
              <a:t>Solution</a:t>
            </a:r>
          </a:p>
          <a:p>
            <a:pPr lvl="1"/>
            <a:r>
              <a:rPr lang="en-GB" dirty="0"/>
              <a:t>Define a Facade object that implements a simple interface in terms of (by delegating to) the interfaces in the subsystem and may perform additional functionality before/after forwarding a request.</a:t>
            </a:r>
            <a:endParaRPr lang="nl-NL" dirty="0"/>
          </a:p>
          <a:p>
            <a:r>
              <a:rPr lang="nl-NL" dirty="0" err="1"/>
              <a:t>Intent</a:t>
            </a:r>
            <a:endParaRPr lang="nl-NL" dirty="0"/>
          </a:p>
          <a:p>
            <a:pPr lvl="1"/>
            <a:r>
              <a:rPr lang="en-GB" dirty="0"/>
              <a:t>Provide a simplified interface to a library, a framework, or any other complex set of classes.</a:t>
            </a:r>
            <a:endParaRPr lang="nl-NL" dirty="0"/>
          </a:p>
        </p:txBody>
      </p:sp>
      <p:sp>
        <p:nvSpPr>
          <p:cNvPr id="10" name="Explosion 1 9">
            <a:extLst>
              <a:ext uri="{FF2B5EF4-FFF2-40B4-BE49-F238E27FC236}">
                <a16:creationId xmlns:a16="http://schemas.microsoft.com/office/drawing/2014/main" id="{D471D042-C343-42BA-1A17-70531D571EB0}"/>
              </a:ext>
            </a:extLst>
          </p:cNvPr>
          <p:cNvSpPr/>
          <p:nvPr/>
        </p:nvSpPr>
        <p:spPr>
          <a:xfrm>
            <a:off x="10330249" y="227012"/>
            <a:ext cx="1594022" cy="914400"/>
          </a:xfrm>
          <a:prstGeom prst="irregularSeal1">
            <a:avLst/>
          </a:prstGeom>
          <a:solidFill>
            <a:srgbClr val="E5005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Demo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6C9255-60A5-1B18-AF12-BEE8D4E95D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3" t="20659" b="3310"/>
          <a:stretch/>
        </p:blipFill>
        <p:spPr bwMode="auto">
          <a:xfrm>
            <a:off x="8411396" y="2069960"/>
            <a:ext cx="3780604" cy="2833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024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FDA17-75FA-0B49-E8FA-F53D5DBA8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 dirty="0" err="1"/>
              <a:t>Facade</a:t>
            </a:r>
            <a:r>
              <a:rPr lang="nl-NL" dirty="0"/>
              <a:t> – </a:t>
            </a:r>
            <a:r>
              <a:rPr lang="nl-NL" dirty="0" err="1"/>
              <a:t>applicability</a:t>
            </a:r>
            <a:r>
              <a:rPr lang="nl-NL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7BCB8-AB3F-9905-554D-B20515D39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r>
              <a:rPr lang="en-GB" dirty="0"/>
              <a:t>Use the Facade pattern when you need to have a limited but straightforward interface to a complex subsystem.</a:t>
            </a:r>
          </a:p>
          <a:p>
            <a:r>
              <a:rPr lang="en-GB" dirty="0"/>
              <a:t>Use the Facade when you want to structure a subsystem into layers.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4505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8E5A1A-12EC-6634-5A92-771FFDBE7C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Con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B456F5E-DC15-BEBF-3774-D3E9C935418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Pro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3F0B22-1B8E-4688-896D-05C1C4D37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 dirty="0" err="1"/>
              <a:t>Facade</a:t>
            </a:r>
            <a:r>
              <a:rPr lang="nl-NL" dirty="0"/>
              <a:t> – pros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cons</a:t>
            </a:r>
            <a:endParaRPr lang="nl-NL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7BA955-A8FD-9117-9A90-3EF4BF66A9F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2286000"/>
            <a:ext cx="4800600" cy="3905250"/>
          </a:xfrm>
        </p:spPr>
        <p:txBody>
          <a:bodyPr/>
          <a:lstStyle/>
          <a:p>
            <a:r>
              <a:rPr lang="en-GB" dirty="0"/>
              <a:t>You can isolate your code from the complexity of a subsystem.</a:t>
            </a:r>
          </a:p>
          <a:p>
            <a:r>
              <a:rPr lang="en-GB" dirty="0"/>
              <a:t>Adheres to Composition over Inheritance and Law of Demeter</a:t>
            </a:r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700CE1-910B-B600-6724-EF0756A5EAB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53200" y="2286000"/>
            <a:ext cx="4800600" cy="3905250"/>
          </a:xfrm>
        </p:spPr>
        <p:txBody>
          <a:bodyPr/>
          <a:lstStyle/>
          <a:p>
            <a:r>
              <a:rPr lang="en-GB" dirty="0"/>
              <a:t>A facade can become </a:t>
            </a:r>
            <a:r>
              <a:rPr lang="en-GB" dirty="0">
                <a:hlinkClick r:id="rId2"/>
              </a:rPr>
              <a:t>a god object</a:t>
            </a:r>
            <a:r>
              <a:rPr lang="en-GB" dirty="0"/>
              <a:t> coupled to all classes of an app.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29203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65FCE-2731-D90D-3A9A-07E940BD1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A882C-7D73-B075-B140-2F20F2A981E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5F4116-B002-99B2-977C-EE96454AD90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nl-NL" dirty="0" err="1"/>
              <a:t>Factory</a:t>
            </a:r>
            <a:r>
              <a:rPr lang="nl-NL" dirty="0"/>
              <a:t> </a:t>
            </a:r>
            <a:r>
              <a:rPr lang="nl-NL" dirty="0" err="1"/>
              <a:t>method</a:t>
            </a:r>
            <a:endParaRPr lang="nl-NL" dirty="0"/>
          </a:p>
        </p:txBody>
      </p:sp>
      <p:sp>
        <p:nvSpPr>
          <p:cNvPr id="2" name="Explosion 1 1">
            <a:extLst>
              <a:ext uri="{FF2B5EF4-FFF2-40B4-BE49-F238E27FC236}">
                <a16:creationId xmlns:a16="http://schemas.microsoft.com/office/drawing/2014/main" id="{71223DB8-A867-00B6-8AAF-373ED900257B}"/>
              </a:ext>
            </a:extLst>
          </p:cNvPr>
          <p:cNvSpPr/>
          <p:nvPr/>
        </p:nvSpPr>
        <p:spPr>
          <a:xfrm>
            <a:off x="9471992" y="646043"/>
            <a:ext cx="2623930" cy="1431235"/>
          </a:xfrm>
          <a:prstGeom prst="irregularSeal1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 err="1"/>
              <a:t>Creational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2791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175751D-C087-E670-1195-73E7D69FA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 dirty="0" err="1"/>
              <a:t>Factory</a:t>
            </a:r>
            <a:r>
              <a:rPr lang="nl-NL" dirty="0"/>
              <a:t> </a:t>
            </a:r>
            <a:r>
              <a:rPr lang="nl-NL" dirty="0" err="1"/>
              <a:t>method</a:t>
            </a:r>
            <a:r>
              <a:rPr lang="nl-NL" dirty="0"/>
              <a:t> – </a:t>
            </a:r>
            <a:r>
              <a:rPr lang="nl-NL" dirty="0" err="1"/>
              <a:t>intent</a:t>
            </a:r>
            <a:r>
              <a:rPr lang="nl-NL" dirty="0"/>
              <a:t>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AF27C1-B71A-6E07-87BA-CDEA81B916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r>
              <a:rPr lang="nl-NL" dirty="0" err="1"/>
              <a:t>Problem</a:t>
            </a:r>
            <a:endParaRPr lang="nl-NL" dirty="0"/>
          </a:p>
          <a:p>
            <a:pPr lvl="1"/>
            <a:r>
              <a:rPr lang="en-GB" b="0" i="0" dirty="0">
                <a:solidFill>
                  <a:srgbClr val="242424"/>
                </a:solidFill>
                <a:effectLst/>
                <a:latin typeface="source-serif-pro"/>
              </a:rPr>
              <a:t>When a system is designed to work with a particular set of classes, and you want to allow for new classes to be introduced without modifying existing code</a:t>
            </a:r>
            <a:endParaRPr lang="nl-NL" b="0" i="0" dirty="0">
              <a:solidFill>
                <a:srgbClr val="242424"/>
              </a:solidFill>
              <a:effectLst/>
              <a:latin typeface="source-serif-pro"/>
            </a:endParaRPr>
          </a:p>
          <a:p>
            <a:pPr lvl="1"/>
            <a:r>
              <a:rPr lang="nl-NL" dirty="0">
                <a:solidFill>
                  <a:srgbClr val="242424"/>
                </a:solidFill>
                <a:latin typeface="source-serif-pro"/>
              </a:rPr>
              <a:t>Client code </a:t>
            </a:r>
            <a:r>
              <a:rPr lang="en-GB" b="0" i="0" dirty="0">
                <a:solidFill>
                  <a:srgbClr val="242424"/>
                </a:solidFill>
                <a:effectLst/>
                <a:latin typeface="source-serif-pro"/>
              </a:rPr>
              <a:t>is highly coupled to the specific classes it instantiates</a:t>
            </a:r>
            <a:endParaRPr lang="nl-NL" dirty="0"/>
          </a:p>
          <a:p>
            <a:r>
              <a:rPr lang="nl-NL" dirty="0"/>
              <a:t>Solution</a:t>
            </a:r>
          </a:p>
          <a:p>
            <a:pPr lvl="1"/>
            <a:r>
              <a:rPr lang="nl-NL" dirty="0"/>
              <a:t>Introduce </a:t>
            </a:r>
            <a:r>
              <a:rPr lang="nl-NL" dirty="0" err="1"/>
              <a:t>one</a:t>
            </a:r>
            <a:r>
              <a:rPr lang="nl-NL" dirty="0"/>
              <a:t> or more class </a:t>
            </a:r>
            <a:r>
              <a:rPr lang="nl-NL" dirty="0" err="1"/>
              <a:t>that</a:t>
            </a:r>
            <a:r>
              <a:rPr lang="nl-NL" dirty="0"/>
              <a:t> have </a:t>
            </a:r>
            <a:r>
              <a:rPr lang="nl-NL" dirty="0" err="1"/>
              <a:t>the</a:t>
            </a:r>
            <a:r>
              <a:rPr lang="nl-NL" dirty="0"/>
              <a:t> </a:t>
            </a:r>
            <a:r>
              <a:rPr lang="nl-NL" dirty="0" err="1"/>
              <a:t>responsibility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create</a:t>
            </a:r>
            <a:r>
              <a:rPr lang="nl-NL" dirty="0"/>
              <a:t> new </a:t>
            </a:r>
            <a:r>
              <a:rPr lang="nl-NL" dirty="0" err="1"/>
              <a:t>objects</a:t>
            </a:r>
            <a:r>
              <a:rPr lang="nl-NL" dirty="0"/>
              <a:t> </a:t>
            </a:r>
            <a:r>
              <a:rPr lang="nl-NL" dirty="0" err="1"/>
              <a:t>with</a:t>
            </a:r>
            <a:r>
              <a:rPr lang="nl-NL" dirty="0"/>
              <a:t> a shared interface</a:t>
            </a:r>
          </a:p>
          <a:p>
            <a:r>
              <a:rPr lang="nl-NL" dirty="0" err="1"/>
              <a:t>Intent</a:t>
            </a:r>
            <a:endParaRPr lang="nl-NL" dirty="0"/>
          </a:p>
          <a:p>
            <a:pPr lvl="1"/>
            <a:r>
              <a:rPr lang="en-GB" dirty="0"/>
              <a:t>Provide an interface for creating objects in a superclass, but allow subclasses to alter the type of objects that will be created</a:t>
            </a:r>
            <a:endParaRPr lang="nl-NL" dirty="0"/>
          </a:p>
        </p:txBody>
      </p:sp>
      <p:sp>
        <p:nvSpPr>
          <p:cNvPr id="8" name="Explosion 1 7">
            <a:extLst>
              <a:ext uri="{FF2B5EF4-FFF2-40B4-BE49-F238E27FC236}">
                <a16:creationId xmlns:a16="http://schemas.microsoft.com/office/drawing/2014/main" id="{4E6FED04-CA8F-DBC7-624C-24288B9527B5}"/>
              </a:ext>
            </a:extLst>
          </p:cNvPr>
          <p:cNvSpPr/>
          <p:nvPr/>
        </p:nvSpPr>
        <p:spPr>
          <a:xfrm>
            <a:off x="10330249" y="227012"/>
            <a:ext cx="1594022" cy="914400"/>
          </a:xfrm>
          <a:prstGeom prst="irregularSeal1">
            <a:avLst/>
          </a:prstGeom>
          <a:solidFill>
            <a:srgbClr val="E5005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1355579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8A017-65D5-F688-D7D5-1D08E4628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/>
              <a:t>FACTORY </a:t>
            </a:r>
            <a:r>
              <a:rPr lang="nl-NL" dirty="0" err="1"/>
              <a:t>method</a:t>
            </a:r>
            <a:r>
              <a:rPr lang="nl-NL" dirty="0"/>
              <a:t> – </a:t>
            </a:r>
            <a:r>
              <a:rPr lang="nl-NL" dirty="0" err="1"/>
              <a:t>applicability</a:t>
            </a:r>
            <a:r>
              <a:rPr lang="nl-NL" dirty="0"/>
              <a:t>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EC4496-9A30-EAEC-DCF1-C112767E856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925638"/>
            <a:ext cx="10515600" cy="4248000"/>
          </a:xfrm>
        </p:spPr>
        <p:txBody>
          <a:bodyPr/>
          <a:lstStyle/>
          <a:p>
            <a:r>
              <a:rPr lang="en-GB" dirty="0"/>
              <a:t>Use the Factory Method when you don’t know beforehand the exact types and dependencies of the objects your code should work with.</a:t>
            </a:r>
          </a:p>
          <a:p>
            <a:r>
              <a:rPr lang="en-GB" dirty="0"/>
              <a:t>Use the Factory Method when you want to provide users of your library or framework with a way to extend its internal components.</a:t>
            </a:r>
          </a:p>
          <a:p>
            <a:r>
              <a:rPr lang="en-GB" dirty="0"/>
              <a:t>Use the Factory Method when you want to save system resources by reusing existing objects instead of rebuilding them each time.</a:t>
            </a:r>
            <a:br>
              <a:rPr lang="en-GB" dirty="0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470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C952CB-CE03-ECC5-E20C-D8316F3D5A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53200" y="1778435"/>
            <a:ext cx="4800600" cy="413103"/>
          </a:xfrm>
        </p:spPr>
        <p:txBody>
          <a:bodyPr/>
          <a:lstStyle/>
          <a:p>
            <a:r>
              <a:rPr lang="nl-NL" dirty="0" err="1"/>
              <a:t>Cons</a:t>
            </a:r>
            <a:endParaRPr lang="nl-NL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5F66DC-A741-3C76-46D8-837914709E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1778435"/>
            <a:ext cx="4800600" cy="413103"/>
          </a:xfrm>
        </p:spPr>
        <p:txBody>
          <a:bodyPr/>
          <a:lstStyle/>
          <a:p>
            <a:r>
              <a:rPr lang="nl-NL" dirty="0"/>
              <a:t>Pros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25A84F-15EE-DE3C-6D5A-BA2E1E556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nl-NL" dirty="0" err="1"/>
              <a:t>Factory</a:t>
            </a:r>
            <a:r>
              <a:rPr lang="nl-NL" dirty="0"/>
              <a:t> </a:t>
            </a:r>
            <a:r>
              <a:rPr lang="nl-NL" dirty="0" err="1"/>
              <a:t>method</a:t>
            </a:r>
            <a:r>
              <a:rPr lang="nl-NL" dirty="0"/>
              <a:t> – pros </a:t>
            </a:r>
            <a:r>
              <a:rPr lang="nl-NL" dirty="0" err="1"/>
              <a:t>and</a:t>
            </a:r>
            <a:r>
              <a:rPr lang="nl-NL" dirty="0"/>
              <a:t> </a:t>
            </a:r>
            <a:r>
              <a:rPr lang="nl-NL" dirty="0" err="1"/>
              <a:t>cons</a:t>
            </a:r>
            <a:r>
              <a:rPr lang="nl-NL" dirty="0"/>
              <a:t>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A9E1160-3D34-9F61-8967-DC4DC37F88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2286000"/>
            <a:ext cx="4800600" cy="390525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 You avoid tight coupling between the creator and the concrete products.</a:t>
            </a:r>
          </a:p>
          <a:p>
            <a:r>
              <a:rPr lang="en-GB" dirty="0"/>
              <a:t>Single Responsibility Principle. You can move the product creation code into one place in the program, making the code easier to support.</a:t>
            </a:r>
          </a:p>
          <a:p>
            <a:r>
              <a:rPr lang="en-GB" dirty="0"/>
              <a:t>Open/Closed Principle. You can introduce new types of products into the program without breaking existing client code.</a:t>
            </a:r>
          </a:p>
          <a:p>
            <a:endParaRPr lang="nl-NL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EA881-7FEE-27D4-DAEB-0B93DAB6F9F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553200" y="2286000"/>
            <a:ext cx="4800600" cy="3905250"/>
          </a:xfrm>
        </p:spPr>
        <p:txBody>
          <a:bodyPr/>
          <a:lstStyle/>
          <a:p>
            <a:r>
              <a:rPr lang="en-GB" dirty="0"/>
              <a:t>The code may become more complicated since you need to introduce a lot of new subclasses to implement the pattern. The best case scenario is when you’re introducing the pattern into an existing hierarchy of creator classes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813049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Program to an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i="1" dirty="0" err="1"/>
              <a:t>Ontwerp</a:t>
            </a:r>
            <a:r>
              <a:rPr i="1" dirty="0"/>
              <a:t> software door </a:t>
            </a:r>
            <a:r>
              <a:rPr i="1" dirty="0" err="1"/>
              <a:t>te</a:t>
            </a:r>
            <a:r>
              <a:rPr i="1" dirty="0"/>
              <a:t> </a:t>
            </a:r>
            <a:r>
              <a:rPr i="1" dirty="0" err="1"/>
              <a:t>programmeren</a:t>
            </a:r>
            <a:r>
              <a:rPr i="1" dirty="0"/>
              <a:t> </a:t>
            </a:r>
            <a:r>
              <a:rPr i="1" dirty="0" err="1"/>
              <a:t>tegen</a:t>
            </a:r>
            <a:r>
              <a:rPr i="1" dirty="0"/>
              <a:t> interfaces, </a:t>
            </a:r>
            <a:r>
              <a:rPr i="1" dirty="0" err="1"/>
              <a:t>niet</a:t>
            </a:r>
            <a:r>
              <a:rPr i="1" dirty="0"/>
              <a:t> </a:t>
            </a:r>
            <a:r>
              <a:rPr i="1" dirty="0" err="1"/>
              <a:t>tegen</a:t>
            </a:r>
            <a:r>
              <a:rPr i="1" dirty="0"/>
              <a:t> concrete </a:t>
            </a:r>
            <a:r>
              <a:rPr i="1" dirty="0" err="1"/>
              <a:t>implementaties</a:t>
            </a:r>
            <a:r>
              <a:rPr i="1" dirty="0"/>
              <a:t>, </a:t>
            </a:r>
            <a:r>
              <a:rPr i="1" dirty="0" err="1"/>
              <a:t>zodat</a:t>
            </a:r>
            <a:r>
              <a:rPr i="1" dirty="0"/>
              <a:t> code </a:t>
            </a:r>
            <a:r>
              <a:rPr i="1" dirty="0" err="1"/>
              <a:t>flexibeler</a:t>
            </a:r>
            <a:r>
              <a:rPr i="1" dirty="0"/>
              <a:t> </a:t>
            </a:r>
            <a:r>
              <a:rPr i="1" dirty="0" err="1"/>
              <a:t>en</a:t>
            </a:r>
            <a:r>
              <a:rPr i="1" dirty="0"/>
              <a:t> </a:t>
            </a:r>
            <a:r>
              <a:rPr i="1" dirty="0" err="1"/>
              <a:t>uitbreidbaarder</a:t>
            </a:r>
            <a:r>
              <a:rPr i="1" dirty="0"/>
              <a:t> is.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Composition over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i="1" dirty="0" err="1"/>
              <a:t>Gebruik</a:t>
            </a:r>
            <a:r>
              <a:rPr i="1" dirty="0"/>
              <a:t> </a:t>
            </a:r>
            <a:r>
              <a:rPr i="1" dirty="0" err="1"/>
              <a:t>samenstelling</a:t>
            </a:r>
            <a:r>
              <a:rPr i="1" dirty="0"/>
              <a:t> (composition) in </a:t>
            </a:r>
            <a:r>
              <a:rPr i="1" dirty="0" err="1"/>
              <a:t>plaats</a:t>
            </a:r>
            <a:r>
              <a:rPr i="1" dirty="0"/>
              <a:t> van </a:t>
            </a:r>
            <a:r>
              <a:rPr i="1" dirty="0" err="1"/>
              <a:t>overerving</a:t>
            </a:r>
            <a:r>
              <a:rPr i="1" dirty="0"/>
              <a:t> om </a:t>
            </a:r>
            <a:r>
              <a:rPr i="1" dirty="0" err="1"/>
              <a:t>flexibel</a:t>
            </a:r>
            <a:r>
              <a:rPr i="1" dirty="0"/>
              <a:t> </a:t>
            </a:r>
            <a:r>
              <a:rPr i="1" dirty="0" err="1"/>
              <a:t>gedrag</a:t>
            </a:r>
            <a:r>
              <a:rPr i="1" dirty="0"/>
              <a:t> toe </a:t>
            </a:r>
            <a:r>
              <a:rPr i="1" dirty="0" err="1"/>
              <a:t>te</a:t>
            </a:r>
            <a:r>
              <a:rPr i="1" dirty="0"/>
              <a:t> </a:t>
            </a:r>
            <a:r>
              <a:rPr i="1" dirty="0" err="1"/>
              <a:t>voegen</a:t>
            </a:r>
            <a:r>
              <a:rPr i="1" dirty="0"/>
              <a:t> </a:t>
            </a:r>
            <a:r>
              <a:rPr i="1" dirty="0" err="1"/>
              <a:t>aan</a:t>
            </a:r>
            <a:r>
              <a:rPr i="1" dirty="0"/>
              <a:t> </a:t>
            </a:r>
            <a:r>
              <a:rPr i="1" dirty="0" err="1"/>
              <a:t>klassen</a:t>
            </a:r>
            <a:r>
              <a:rPr i="1" dirty="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Law of Demeter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i="1" dirty="0"/>
              <a:t>Een object mag </a:t>
            </a:r>
            <a:r>
              <a:rPr i="1" dirty="0" err="1"/>
              <a:t>alleen</a:t>
            </a:r>
            <a:r>
              <a:rPr i="1" dirty="0"/>
              <a:t> </a:t>
            </a:r>
            <a:r>
              <a:rPr i="1" dirty="0" err="1"/>
              <a:t>methoden</a:t>
            </a:r>
            <a:r>
              <a:rPr i="1" dirty="0"/>
              <a:t> </a:t>
            </a:r>
            <a:r>
              <a:rPr i="1" dirty="0" err="1"/>
              <a:t>aanroepen</a:t>
            </a:r>
            <a:r>
              <a:rPr i="1" dirty="0"/>
              <a:t> van </a:t>
            </a:r>
            <a:r>
              <a:rPr i="1" dirty="0" err="1"/>
              <a:t>directe</a:t>
            </a:r>
            <a:r>
              <a:rPr i="1" dirty="0"/>
              <a:t> '</a:t>
            </a:r>
            <a:r>
              <a:rPr i="1" dirty="0" err="1"/>
              <a:t>vrienden</a:t>
            </a:r>
            <a:r>
              <a:rPr i="1" dirty="0"/>
              <a:t>' </a:t>
            </a:r>
            <a:r>
              <a:rPr i="1" dirty="0" err="1"/>
              <a:t>en</a:t>
            </a:r>
            <a:r>
              <a:rPr i="1" dirty="0"/>
              <a:t> </a:t>
            </a:r>
            <a:r>
              <a:rPr i="1" dirty="0" err="1"/>
              <a:t>niet</a:t>
            </a:r>
            <a:r>
              <a:rPr i="1" dirty="0"/>
              <a:t> van </a:t>
            </a:r>
            <a:r>
              <a:rPr i="1" dirty="0" err="1"/>
              <a:t>indirecte</a:t>
            </a:r>
            <a:r>
              <a:rPr i="1" dirty="0"/>
              <a:t> </a:t>
            </a:r>
            <a:r>
              <a:rPr i="1" dirty="0" err="1"/>
              <a:t>componenten</a:t>
            </a:r>
            <a:r>
              <a:rPr i="1" dirty="0"/>
              <a:t> ('talk to friends, not strangers').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Dependency Inversion Principle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i="1" dirty="0"/>
              <a:t>Hoog-</a:t>
            </a:r>
            <a:r>
              <a:rPr i="1" dirty="0" err="1"/>
              <a:t>niveau</a:t>
            </a:r>
            <a:r>
              <a:rPr i="1" dirty="0"/>
              <a:t> modules </a:t>
            </a:r>
            <a:r>
              <a:rPr i="1" dirty="0" err="1"/>
              <a:t>mogen</a:t>
            </a:r>
            <a:r>
              <a:rPr i="1" dirty="0"/>
              <a:t> </a:t>
            </a:r>
            <a:r>
              <a:rPr i="1" dirty="0" err="1"/>
              <a:t>niet</a:t>
            </a:r>
            <a:r>
              <a:rPr i="1" dirty="0"/>
              <a:t> </a:t>
            </a:r>
            <a:r>
              <a:rPr i="1" dirty="0" err="1"/>
              <a:t>afhankelijk</a:t>
            </a:r>
            <a:r>
              <a:rPr i="1" dirty="0"/>
              <a:t> </a:t>
            </a:r>
            <a:r>
              <a:rPr i="1" dirty="0" err="1"/>
              <a:t>zijn</a:t>
            </a:r>
            <a:r>
              <a:rPr i="1" dirty="0"/>
              <a:t> van </a:t>
            </a:r>
            <a:r>
              <a:rPr i="1" dirty="0" err="1"/>
              <a:t>laag-niveau</a:t>
            </a:r>
            <a:r>
              <a:rPr i="1" dirty="0"/>
              <a:t> modules; </a:t>
            </a:r>
            <a:r>
              <a:rPr i="1" dirty="0" err="1"/>
              <a:t>beide</a:t>
            </a:r>
            <a:r>
              <a:rPr i="1" dirty="0"/>
              <a:t> </a:t>
            </a:r>
            <a:r>
              <a:rPr i="1" dirty="0" err="1"/>
              <a:t>moeten</a:t>
            </a:r>
            <a:r>
              <a:rPr i="1" dirty="0"/>
              <a:t> </a:t>
            </a:r>
            <a:r>
              <a:rPr i="1" dirty="0" err="1"/>
              <a:t>afhankelijk</a:t>
            </a:r>
            <a:r>
              <a:rPr i="1" dirty="0"/>
              <a:t> </a:t>
            </a:r>
            <a:r>
              <a:rPr i="1" dirty="0" err="1"/>
              <a:t>zijn</a:t>
            </a:r>
            <a:r>
              <a:rPr i="1" dirty="0"/>
              <a:t> van </a:t>
            </a:r>
            <a:r>
              <a:rPr i="1" dirty="0" err="1"/>
              <a:t>abstracties</a:t>
            </a:r>
            <a:r>
              <a:rPr i="1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e_Smal">
  <a:themeElements>
    <a:clrScheme name="HAN">
      <a:dk1>
        <a:sysClr val="windowText" lastClr="000000"/>
      </a:dk1>
      <a:lt1>
        <a:sysClr val="window" lastClr="FFFFFF"/>
      </a:lt1>
      <a:dk2>
        <a:srgbClr val="E50056"/>
      </a:dk2>
      <a:lt2>
        <a:srgbClr val="F8F8F8"/>
      </a:lt2>
      <a:accent1>
        <a:srgbClr val="000000"/>
      </a:accent1>
      <a:accent2>
        <a:srgbClr val="454545"/>
      </a:accent2>
      <a:accent3>
        <a:srgbClr val="757575"/>
      </a:accent3>
      <a:accent4>
        <a:srgbClr val="919191"/>
      </a:accent4>
      <a:accent5>
        <a:srgbClr val="E3E3E3"/>
      </a:accent5>
      <a:accent6>
        <a:srgbClr val="F8F8F8"/>
      </a:accent6>
      <a:hlink>
        <a:srgbClr val="000000"/>
      </a:hlink>
      <a:folHlink>
        <a:srgbClr val="000000"/>
      </a:folHlink>
    </a:clrScheme>
    <a:fontScheme name="HAN-PP">
      <a:majorFont>
        <a:latin typeface="Avenir Next Condensed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eed_wit_v5" id="{F6C41901-E5B4-4FEB-A778-FF765A248646}" vid="{7B5227E1-91BA-4173-8DF2-0457B5FA0ED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Presentatie_Smal</Template>
  <TotalTime>442</TotalTime>
  <Words>840</Words>
  <Application>Microsoft Macintosh PowerPoint</Application>
  <PresentationFormat>Widescreen</PresentationFormat>
  <Paragraphs>82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Aptos</vt:lpstr>
      <vt:lpstr>Arial</vt:lpstr>
      <vt:lpstr>Avenir Next Condensed</vt:lpstr>
      <vt:lpstr>Avenir Next Condensed Medium</vt:lpstr>
      <vt:lpstr>source-serif-pro</vt:lpstr>
      <vt:lpstr>Presentatie_Smal</vt:lpstr>
      <vt:lpstr>PowerPoint Presentation</vt:lpstr>
      <vt:lpstr>Classification of patterns</vt:lpstr>
      <vt:lpstr>PowerPoint Presentation</vt:lpstr>
      <vt:lpstr>PowerPoint Presentation</vt:lpstr>
      <vt:lpstr>PowerPoint Presentation</vt:lpstr>
      <vt:lpstr>Adapter – intent </vt:lpstr>
      <vt:lpstr>Adapter – applicability </vt:lpstr>
      <vt:lpstr>Adapter – pros and cons</vt:lpstr>
      <vt:lpstr>PowerPoint Presentation</vt:lpstr>
      <vt:lpstr>Facade – intent </vt:lpstr>
      <vt:lpstr>Facade – applicability </vt:lpstr>
      <vt:lpstr>Facade – pros and cons</vt:lpstr>
      <vt:lpstr>PowerPoint Presentation</vt:lpstr>
      <vt:lpstr>Factory method – intent </vt:lpstr>
      <vt:lpstr>FACTORY method – applicability  </vt:lpstr>
      <vt:lpstr>Factory method – pros and cons </vt:lpstr>
      <vt:lpstr>Program to an Interface</vt:lpstr>
      <vt:lpstr>Composition over Inheritance</vt:lpstr>
      <vt:lpstr>Law of Demeter</vt:lpstr>
      <vt:lpstr>Dependency Inversion Principle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Rody Middelkoop</dc:creator>
  <cp:lastModifiedBy>Rody Middelkoop</cp:lastModifiedBy>
  <cp:revision>25</cp:revision>
  <dcterms:created xsi:type="dcterms:W3CDTF">2024-10-15T14:22:59Z</dcterms:created>
  <dcterms:modified xsi:type="dcterms:W3CDTF">2025-07-08T15:19:59Z</dcterms:modified>
</cp:coreProperties>
</file>